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71CC-7669-1B95-ABEF-F6EC28457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C30E9-BC9E-C1DA-E29F-FE1A24C3E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667E3-C6F7-A8FB-DCE0-A213D4B9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C4D53-7C04-B0C4-A52B-10A9E40C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77771-8B7C-7926-D733-0E554454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AAC1-A563-D1D1-F82B-EB311435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13A48-6ECB-D2E2-DFC1-9FE2EAFF7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B5DBC-D8D7-54C4-8D42-100F4303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1DBF6-4565-002D-B052-6F8D5755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F4A71-E7C7-5CC3-E4B2-4DEEE79E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A8B94-FAA7-05F5-DF8B-5D7B06FB4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CD69CB-2968-9450-B2FA-4E385D8D0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F619-769D-092D-9F50-AB1C1B50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1C1CF-BE78-3FE7-5374-EA71F742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DC615-8684-32A2-7810-4D2C3181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6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EDFD-2A53-71F6-747E-3EEF11BD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58E94-6848-9153-756C-91E6D91F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B13E-12C8-23A7-135B-47F1DF51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36C0-0999-7183-53AA-BBF7CDD5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CA57E-B197-9D92-DBAD-C2EF3D19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2B3A-668C-1D70-9DD7-B8E425723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F7C38-FE58-0C8A-3266-6F4DB46C3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DFCB2-1DDD-D236-7EB4-3E804455D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628E3-E843-C69D-3E71-324B5A47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4EDE-9EF6-2882-E472-DFC58C60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80D8-A825-6545-D243-C6146748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0D4A4-52A8-8574-7D44-CBDDCB32F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3A759-49C5-D0B7-47C2-4546C79F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96CE9-FBC0-1FE9-552F-26027E33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EF9B9-35AD-CBAC-F893-314258EE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AE0C2-0A60-5051-B888-E1E1ABE7A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3D9E-6FC4-6441-26C1-80C47E4A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1EED7-BB1E-C9A4-E174-D580258F7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FD624-1468-2EED-8644-3357C9EFF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D4158D-3A48-7DC6-B12C-BAF1B5655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F5112A-6B0F-080D-8D2D-EBAF80DAB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93ABA4-96D5-D46C-35AF-06AF52ED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7DF89-377F-B0BA-701C-62BF00BD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6985A-C343-3B91-5092-016982D4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CCE7-2A0A-C504-E56B-4B531B81A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42D3B-66BF-BC9A-71FA-707D7C6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C6E8D8-8A39-0670-0FEF-459332C1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561D2-FA05-C3E3-E83A-F646FD4C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3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9E8D9-16BC-02E3-778B-3AC71DF6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9E38C-EFA6-BE33-320B-016293F8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B9025-8BF8-D924-1FA7-1C270BDB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715-2CFE-EB14-82D8-182E9F4F4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70615-8690-EF2F-C458-738A2E7A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AD15B-7469-742A-D0CB-BE700FA2C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3B292-9FF9-C0E3-A28A-C1E88EA4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5FE3D-3EA7-32EB-3789-37391AB6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3486E-2B0F-9B89-23AA-D4A05DBF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9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BE068-B778-032F-975A-2731D9BF4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493A5-821C-F134-E53D-4655343A6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B11B3-A3F1-BDB7-2366-1A8FA4A46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E4D25-0E6F-5296-E28F-1BF32CB8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37078-4D95-02E1-550A-5588F96C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AB8D0-522B-9210-AAC5-7C702DD2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A509A-666B-9E7C-DE4C-35391B00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3BD2A-C6FA-7FDF-D7A9-BBFEA9835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60278-7AAC-7E4A-D158-22F0C2A97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B5F4-9C44-45A6-AC50-E9B875BB4529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88860-2D21-BA5E-52A1-66F80A823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3B4C0-167A-2FE6-E44F-B8766C4A0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526B-B0FC-49B8-9471-24B9393EE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2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es.illinois.edu/academics/current-students/embedded-counselin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layng@illinois.edu" TargetMode="External"/><Relationship Id="rId4" Type="http://schemas.openxmlformats.org/officeDocument/2006/relationships/hyperlink" Target="https://www.vpaa.uillinois.edu/resources/web_privac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layng@illinoi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CF52184-2F9B-7249-E130-579DA2022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3050" y="3375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hlinkClick r:id="rId3"/>
            <a:extLst>
              <a:ext uri="{FF2B5EF4-FFF2-40B4-BE49-F238E27FC236}">
                <a16:creationId xmlns:a16="http://schemas.microsoft.com/office/drawing/2014/main" id="{784859EF-491A-40F3-E42C-EDFA143B6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0963" y="3375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4"/>
            <a:extLst>
              <a:ext uri="{FF2B5EF4-FFF2-40B4-BE49-F238E27FC236}">
                <a16:creationId xmlns:a16="http://schemas.microsoft.com/office/drawing/2014/main" id="{77F295BE-8EED-9559-B96B-18642C9FC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4313" y="337502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E6F4B8-3761-029B-1ADF-C9304A3CA6D7}"/>
              </a:ext>
            </a:extLst>
          </p:cNvPr>
          <p:cNvSpPr txBox="1"/>
          <p:nvPr/>
        </p:nvSpPr>
        <p:spPr>
          <a:xfrm>
            <a:off x="533400" y="411480"/>
            <a:ext cx="65836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0" dirty="0">
                <a:solidFill>
                  <a:srgbClr val="E96835"/>
                </a:solidFill>
                <a:effectLst/>
                <a:latin typeface="var(--il-source-sans)"/>
              </a:rPr>
              <a:t>Growing My Whole Self </a:t>
            </a:r>
            <a:r>
              <a:rPr lang="en-US" sz="3600" b="1" i="0" dirty="0">
                <a:solidFill>
                  <a:srgbClr val="E96835"/>
                </a:solidFill>
                <a:effectLst/>
                <a:latin typeface="var(--il-source-sans)"/>
              </a:rPr>
              <a:t>Workshop Series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D30ED-A564-DFBF-16C6-DB5B380A78E3}"/>
              </a:ext>
            </a:extLst>
          </p:cNvPr>
          <p:cNvSpPr txBox="1"/>
          <p:nvPr/>
        </p:nvSpPr>
        <p:spPr>
          <a:xfrm>
            <a:off x="963930" y="1860709"/>
            <a:ext cx="978027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Anxiety: Reducing the power of my fear/anxiety and enhancing the values of my genuine self.</a:t>
            </a:r>
            <a:endParaRPr lang="en-US" sz="3600" b="0" dirty="0">
              <a:solidFill>
                <a:srgbClr val="002060"/>
              </a:solidFill>
              <a:effectLst/>
            </a:endParaRPr>
          </a:p>
          <a:p>
            <a:pPr algn="l"/>
            <a:endParaRPr lang="en-US" b="0" dirty="0">
              <a:solidFill>
                <a:srgbClr val="002060"/>
              </a:solidFill>
              <a:effectLst/>
            </a:endParaRPr>
          </a:p>
          <a:p>
            <a:pPr algn="l"/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effectLst/>
              </a:rPr>
              <a:t>4 Weeks:  Tuesdays  September 19, 26, October 3, 10 	12:30-1:50 p.m.</a:t>
            </a:r>
          </a:p>
          <a:p>
            <a:pPr algn="l"/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sz="2000" b="0" i="1" dirty="0">
                <a:solidFill>
                  <a:srgbClr val="252525"/>
                </a:solidFill>
                <a:effectLst/>
                <a:latin typeface="Source Sans Variable"/>
              </a:rPr>
              <a:t>This series is designed to educate students on anxiety-based motivation, to recognize harmful effects, and to develop skills to reduce these effects. It will educate students on value-based motivation, to recognize the helpful effects, and develop skills to transfer reliance from anxiety to value-based motivation.  There will be opportunities to share experiences within the group at the student’s comfort level.</a:t>
            </a:r>
            <a:endParaRPr lang="en-US" sz="2000" b="0" i="1" dirty="0">
              <a:solidFill>
                <a:srgbClr val="00206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ACB051-69B3-7554-D8BE-10D4B39F710A}"/>
              </a:ext>
            </a:extLst>
          </p:cNvPr>
          <p:cNvSpPr txBox="1"/>
          <p:nvPr/>
        </p:nvSpPr>
        <p:spPr>
          <a:xfrm>
            <a:off x="3598545" y="598491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0" u="sng" dirty="0">
                <a:solidFill>
                  <a:schemeClr val="accent1">
                    <a:lumMod val="75000"/>
                  </a:schemeClr>
                </a:solidFill>
                <a:effectLst/>
                <a:latin typeface="Source Sans Variable"/>
                <a:hlinkClick r:id="rId5" tooltip="mailto:mlayng@illinois.ed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mlayng@illinois.edu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2440B9-FA68-F24D-8EE4-2DA2B445F5E1}"/>
              </a:ext>
            </a:extLst>
          </p:cNvPr>
          <p:cNvSpPr txBox="1"/>
          <p:nvPr/>
        </p:nvSpPr>
        <p:spPr>
          <a:xfrm>
            <a:off x="963930" y="5615583"/>
            <a:ext cx="932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252525"/>
                </a:solidFill>
                <a:effectLst/>
                <a:latin typeface="Source Sans Variable"/>
              </a:rPr>
              <a:t>Send an email for questions  &amp; further information to Mark Layng, ACES Embedded Counselor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356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5AB4C6-FA18-684C-BBE3-962CDFB3724C}"/>
              </a:ext>
            </a:extLst>
          </p:cNvPr>
          <p:cNvSpPr txBox="1"/>
          <p:nvPr/>
        </p:nvSpPr>
        <p:spPr>
          <a:xfrm>
            <a:off x="533400" y="411480"/>
            <a:ext cx="658368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0" dirty="0">
                <a:solidFill>
                  <a:srgbClr val="E96835"/>
                </a:solidFill>
                <a:effectLst/>
                <a:latin typeface="var(--il-source-sans)"/>
              </a:rPr>
              <a:t>Growing My Whole Self </a:t>
            </a:r>
            <a:r>
              <a:rPr lang="en-US" sz="3600" b="1" i="0" dirty="0">
                <a:solidFill>
                  <a:srgbClr val="E96835"/>
                </a:solidFill>
                <a:effectLst/>
                <a:latin typeface="var(--il-source-sans)"/>
              </a:rPr>
              <a:t>Workshop Series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2EF822-E293-7FD7-03C0-C20B5818587C}"/>
              </a:ext>
            </a:extLst>
          </p:cNvPr>
          <p:cNvSpPr txBox="1"/>
          <p:nvPr/>
        </p:nvSpPr>
        <p:spPr>
          <a:xfrm>
            <a:off x="963930" y="1860709"/>
            <a:ext cx="97802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solidFill>
                  <a:srgbClr val="13294B"/>
                </a:solidFill>
                <a:effectLst/>
                <a:latin typeface="Source Sans Variable"/>
              </a:rPr>
              <a:t>Desire: Reducing the power my desires and enhancing the values of my genuine self.</a:t>
            </a:r>
            <a:endParaRPr lang="en-US" b="0" dirty="0">
              <a:solidFill>
                <a:srgbClr val="002060"/>
              </a:solidFill>
              <a:effectLst/>
            </a:endParaRPr>
          </a:p>
          <a:p>
            <a:pPr algn="l"/>
            <a:endParaRPr lang="en-US" sz="2400" b="0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algn="l"/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effectLst/>
              </a:rPr>
              <a:t>4 Weeks:  Thursdays September 21, 28, October 5, 12 	12:30-1:50 p.m.</a:t>
            </a:r>
          </a:p>
          <a:p>
            <a:pPr algn="l"/>
            <a:endParaRPr lang="en-US" dirty="0">
              <a:solidFill>
                <a:srgbClr val="002060"/>
              </a:solidFill>
            </a:endParaRPr>
          </a:p>
          <a:p>
            <a:pPr algn="l"/>
            <a:r>
              <a:rPr lang="en-US" sz="2000" b="0" i="1" dirty="0">
                <a:solidFill>
                  <a:srgbClr val="252525"/>
                </a:solidFill>
                <a:effectLst/>
                <a:latin typeface="Source Sans Variable"/>
              </a:rPr>
              <a:t>This series is designed to educate students on desire-based motivation, to recognize harmful effects, and to develop skills to reduce these effects. It will educate students on value-based motivation, to recognize the helpful effects, and develop skills to transfer reliance from desire to value-based motivation.  There will be opportunities to share experiences within the group at the student’s comfort level.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D1A2A-CCEE-F107-D4B1-C852838D9970}"/>
              </a:ext>
            </a:extLst>
          </p:cNvPr>
          <p:cNvSpPr txBox="1"/>
          <p:nvPr/>
        </p:nvSpPr>
        <p:spPr>
          <a:xfrm>
            <a:off x="3598545" y="598491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0" u="sng" dirty="0">
                <a:solidFill>
                  <a:schemeClr val="accent1">
                    <a:lumMod val="75000"/>
                  </a:schemeClr>
                </a:solidFill>
                <a:effectLst/>
                <a:latin typeface="Source Sans Variable"/>
                <a:hlinkClick r:id="rId2" tooltip="mailto:mlayng@illinois.ed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mlayng@illinois.edu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D2EF6-5C8A-83E0-DC2E-7B9EE3D6DD39}"/>
              </a:ext>
            </a:extLst>
          </p:cNvPr>
          <p:cNvSpPr txBox="1"/>
          <p:nvPr/>
        </p:nvSpPr>
        <p:spPr>
          <a:xfrm>
            <a:off x="963930" y="5615583"/>
            <a:ext cx="932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252525"/>
                </a:solidFill>
                <a:effectLst/>
                <a:latin typeface="Source Sans Variable"/>
              </a:rPr>
              <a:t>Send an email for questions  &amp; further information to Mark Layng, ACES Embedded Counselor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403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Source Sans Variable</vt:lpstr>
      <vt:lpstr>var(--il-source-sans)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Layng, Mark</dc:creator>
  <cp:lastModifiedBy>Layng, Mark</cp:lastModifiedBy>
  <cp:revision>1</cp:revision>
  <dcterms:created xsi:type="dcterms:W3CDTF">2023-09-12T13:22:53Z</dcterms:created>
  <dcterms:modified xsi:type="dcterms:W3CDTF">2023-09-12T13:47:12Z</dcterms:modified>
</cp:coreProperties>
</file>